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sldIdLst>
    <p:sldId id="258" r:id="rId2"/>
    <p:sldId id="269" r:id="rId3"/>
    <p:sldId id="265" r:id="rId4"/>
    <p:sldId id="266" r:id="rId5"/>
    <p:sldId id="26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22"/>
    <p:restoredTop sz="96793"/>
  </p:normalViewPr>
  <p:slideViewPr>
    <p:cSldViewPr snapToGrid="0" snapToObjects="1" showGuides="1">
      <p:cViewPr varScale="1">
        <p:scale>
          <a:sx n="111" d="100"/>
          <a:sy n="111" d="100"/>
        </p:scale>
        <p:origin x="318" y="96"/>
      </p:cViewPr>
      <p:guideLst>
        <p:guide orient="horz" pos="2160"/>
        <p:guide pos="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C9540-E06D-1A44-9D49-D564B1CB4E90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E3522-3153-4D4D-A0B3-62CF766EB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6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914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A22C25-1CCB-674A-9C6C-D967898F72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0134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774267-5129-264E-8CAB-AA31C085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43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02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1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2607-7324-7648-B3CB-7B1855290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8021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E459F-2AC6-5A48-AEDD-242FF9940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  <a:defRPr sz="3200"/>
            </a:lvl1pPr>
            <a:lvl2pPr marL="914400" indent="-457200">
              <a:buClr>
                <a:schemeClr val="accent1"/>
              </a:buClr>
              <a:buFont typeface="Arial" panose="020B0604020202020204" pitchFamily="34" charset="0"/>
              <a:buChar char="•"/>
              <a:defRPr sz="2800"/>
            </a:lvl2pPr>
            <a:lvl3pPr marL="12573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400"/>
            </a:lvl3pPr>
            <a:lvl4pPr marL="17145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4pPr>
            <a:lvl5pPr marL="2171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8AFCA-DBCF-C045-B34F-368071A42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348990"/>
            <a:ext cx="3932237" cy="25199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C6E262-64AC-434E-B551-71F7E2E8073B}"/>
              </a:ext>
            </a:extLst>
          </p:cNvPr>
          <p:cNvSpPr/>
          <p:nvPr userDrawn="1"/>
        </p:nvSpPr>
        <p:spPr>
          <a:xfrm>
            <a:off x="800100" y="0"/>
            <a:ext cx="11391900" cy="637309"/>
          </a:xfrm>
          <a:prstGeom prst="rect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88ED1-47F9-964C-B0D9-27E92F6C383D}"/>
              </a:ext>
            </a:extLst>
          </p:cNvPr>
          <p:cNvSpPr/>
          <p:nvPr userDrawn="1"/>
        </p:nvSpPr>
        <p:spPr>
          <a:xfrm>
            <a:off x="1" y="0"/>
            <a:ext cx="457200" cy="6373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17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943D4-1E4A-134A-8099-25AF4E330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65811"/>
            <a:ext cx="6172200" cy="50952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2867E7-8804-6F43-9BFC-837F75EE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8021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F3FD894-44A6-2D43-9280-0A98A42B6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348990"/>
            <a:ext cx="3932237" cy="25199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6836B5-A3A9-1B45-909C-AD84B131FD60}"/>
              </a:ext>
            </a:extLst>
          </p:cNvPr>
          <p:cNvSpPr/>
          <p:nvPr userDrawn="1"/>
        </p:nvSpPr>
        <p:spPr>
          <a:xfrm>
            <a:off x="800100" y="0"/>
            <a:ext cx="11391900" cy="637309"/>
          </a:xfrm>
          <a:prstGeom prst="rect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6AEB81-3916-6847-A564-EE989071BE00}"/>
              </a:ext>
            </a:extLst>
          </p:cNvPr>
          <p:cNvSpPr/>
          <p:nvPr userDrawn="1"/>
        </p:nvSpPr>
        <p:spPr>
          <a:xfrm>
            <a:off x="1" y="0"/>
            <a:ext cx="457200" cy="6373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1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82C47-2EC2-1B40-BEBE-8975EBB2B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2" y="3114677"/>
            <a:ext cx="5876926" cy="1357311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F310B3-B74C-C242-88AD-32D39FCFA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162" y="4643581"/>
            <a:ext cx="709136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091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1678-8CDF-E445-AF07-B882565CC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1773380"/>
            <a:ext cx="9144000" cy="84365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BE3EC-FE84-F549-8F3E-1897641AC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955" y="270911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D1FD1E-0C4E-0D4E-B611-1D2529F56059}"/>
              </a:ext>
            </a:extLst>
          </p:cNvPr>
          <p:cNvSpPr/>
          <p:nvPr userDrawn="1"/>
        </p:nvSpPr>
        <p:spPr>
          <a:xfrm>
            <a:off x="800100" y="0"/>
            <a:ext cx="11391900" cy="637309"/>
          </a:xfrm>
          <a:prstGeom prst="rect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4E3EB7-D9CC-FC48-ACB5-0888650F914D}"/>
              </a:ext>
            </a:extLst>
          </p:cNvPr>
          <p:cNvSpPr/>
          <p:nvPr userDrawn="1"/>
        </p:nvSpPr>
        <p:spPr>
          <a:xfrm>
            <a:off x="1" y="0"/>
            <a:ext cx="457200" cy="6373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3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" userDrawn="1">
          <p15:clr>
            <a:srgbClr val="FBAE40"/>
          </p15:clr>
        </p15:guide>
        <p15:guide id="2" orient="horz" pos="11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BF9AD-1B46-E342-AA83-4AED958A9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35" y="2702327"/>
            <a:ext cx="10515600" cy="2587943"/>
          </a:xfr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9B482A-43A0-4B4E-8A51-23E096B1A515}"/>
              </a:ext>
            </a:extLst>
          </p:cNvPr>
          <p:cNvSpPr/>
          <p:nvPr userDrawn="1"/>
        </p:nvSpPr>
        <p:spPr>
          <a:xfrm>
            <a:off x="800100" y="0"/>
            <a:ext cx="11391900" cy="637309"/>
          </a:xfrm>
          <a:prstGeom prst="rect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E19A12-867F-8F47-9FBF-6750E55E5194}"/>
              </a:ext>
            </a:extLst>
          </p:cNvPr>
          <p:cNvSpPr/>
          <p:nvPr userDrawn="1"/>
        </p:nvSpPr>
        <p:spPr>
          <a:xfrm>
            <a:off x="1" y="0"/>
            <a:ext cx="457200" cy="6373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4E6CD1-7118-8847-9AF1-E105679D4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1773380"/>
            <a:ext cx="9144000" cy="84365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15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330D98-7D8E-9F4F-9119-7434F6EB5B42}"/>
              </a:ext>
            </a:extLst>
          </p:cNvPr>
          <p:cNvSpPr/>
          <p:nvPr userDrawn="1"/>
        </p:nvSpPr>
        <p:spPr>
          <a:xfrm>
            <a:off x="0" y="1981200"/>
            <a:ext cx="12192000" cy="396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9B9CA-C871-BD48-A2F9-57D1BEFC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1200"/>
            <a:ext cx="10515600" cy="2221056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8F701-6273-314B-B5A6-B438769C3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29244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97BCC7-AF52-1542-AEBD-3E9967FF79EB}"/>
              </a:ext>
            </a:extLst>
          </p:cNvPr>
          <p:cNvSpPr/>
          <p:nvPr userDrawn="1"/>
        </p:nvSpPr>
        <p:spPr>
          <a:xfrm>
            <a:off x="0" y="0"/>
            <a:ext cx="8714509" cy="16625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683CF7-3ED0-4246-BFA1-539877860832}"/>
              </a:ext>
            </a:extLst>
          </p:cNvPr>
          <p:cNvSpPr/>
          <p:nvPr userDrawn="1"/>
        </p:nvSpPr>
        <p:spPr>
          <a:xfrm>
            <a:off x="9088582" y="0"/>
            <a:ext cx="3131127" cy="16625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9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330D98-7D8E-9F4F-9119-7434F6EB5B42}"/>
              </a:ext>
            </a:extLst>
          </p:cNvPr>
          <p:cNvSpPr/>
          <p:nvPr userDrawn="1"/>
        </p:nvSpPr>
        <p:spPr>
          <a:xfrm>
            <a:off x="0" y="1981200"/>
            <a:ext cx="7703127" cy="39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9B9CA-C871-BD48-A2F9-57D1BEFC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1200"/>
            <a:ext cx="6067714" cy="2221056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8F701-6273-314B-B5A6-B438769C3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29244"/>
            <a:ext cx="606771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97BCC7-AF52-1542-AEBD-3E9967FF79EB}"/>
              </a:ext>
            </a:extLst>
          </p:cNvPr>
          <p:cNvSpPr/>
          <p:nvPr userDrawn="1"/>
        </p:nvSpPr>
        <p:spPr>
          <a:xfrm>
            <a:off x="0" y="0"/>
            <a:ext cx="7703127" cy="1662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8DA7D62-CF84-DE4E-B6AC-6D9E1E1919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21782" y="0"/>
            <a:ext cx="4170218" cy="5943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18136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330D98-7D8E-9F4F-9119-7434F6EB5B42}"/>
              </a:ext>
            </a:extLst>
          </p:cNvPr>
          <p:cNvSpPr/>
          <p:nvPr userDrawn="1"/>
        </p:nvSpPr>
        <p:spPr>
          <a:xfrm>
            <a:off x="5292436" y="1981200"/>
            <a:ext cx="6899564" cy="396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9B9CA-C871-BD48-A2F9-57D1BEFC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086" y="1981200"/>
            <a:ext cx="5735205" cy="2221056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8F701-6273-314B-B5A6-B438769C3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7086" y="4229244"/>
            <a:ext cx="577676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683CF7-3ED0-4246-BFA1-539877860832}"/>
              </a:ext>
            </a:extLst>
          </p:cNvPr>
          <p:cNvSpPr/>
          <p:nvPr userDrawn="1"/>
        </p:nvSpPr>
        <p:spPr>
          <a:xfrm>
            <a:off x="5292436" y="0"/>
            <a:ext cx="6927273" cy="16625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EDC91C2-5110-8C42-A8F3-5FB348CBCA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987925" cy="5943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7645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1C530A-919D-304C-9122-03E40B9A3C7C}"/>
              </a:ext>
            </a:extLst>
          </p:cNvPr>
          <p:cNvSpPr/>
          <p:nvPr userDrawn="1"/>
        </p:nvSpPr>
        <p:spPr>
          <a:xfrm>
            <a:off x="800100" y="0"/>
            <a:ext cx="11391900" cy="637309"/>
          </a:xfrm>
          <a:prstGeom prst="rect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AC0C99-14D5-2743-AE5B-92FE286E0124}"/>
              </a:ext>
            </a:extLst>
          </p:cNvPr>
          <p:cNvSpPr/>
          <p:nvPr userDrawn="1"/>
        </p:nvSpPr>
        <p:spPr>
          <a:xfrm>
            <a:off x="1" y="0"/>
            <a:ext cx="457200" cy="6373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04DBEF-2DA2-B04C-B965-CFAE0CD0A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7" y="1963474"/>
            <a:ext cx="10472447" cy="4089455"/>
          </a:xfrm>
        </p:spPr>
        <p:txBody>
          <a:bodyPr numCol="2"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257300" indent="-3429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CD5CCA-4207-E971-2E56-2462D079D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1027945"/>
            <a:ext cx="9144000" cy="84365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8156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EFC9A-4F28-7940-862E-0DAF00A79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63474"/>
            <a:ext cx="5157787" cy="619125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06A10-6D26-CF47-AB65-DB8534DF3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75460"/>
            <a:ext cx="5157787" cy="3377470"/>
          </a:xfr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ADA77-02EA-134B-A6DF-8701230BF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63474"/>
            <a:ext cx="5183188" cy="619125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46F5C-CBE4-3B41-A1B6-157633AA02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75460"/>
            <a:ext cx="5183188" cy="3377470"/>
          </a:xfr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03B0EB-84B4-FC4C-8734-A2CB1BC4D6DA}"/>
              </a:ext>
            </a:extLst>
          </p:cNvPr>
          <p:cNvSpPr/>
          <p:nvPr userDrawn="1"/>
        </p:nvSpPr>
        <p:spPr>
          <a:xfrm>
            <a:off x="800100" y="0"/>
            <a:ext cx="11391900" cy="637309"/>
          </a:xfrm>
          <a:prstGeom prst="rect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B12229-A834-D642-81F4-5D3FBEAAF229}"/>
              </a:ext>
            </a:extLst>
          </p:cNvPr>
          <p:cNvSpPr/>
          <p:nvPr userDrawn="1"/>
        </p:nvSpPr>
        <p:spPr>
          <a:xfrm>
            <a:off x="1" y="0"/>
            <a:ext cx="457200" cy="6373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F20324-165B-5144-A532-EC053BC64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1027945"/>
            <a:ext cx="9144000" cy="84365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406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FA2481-D5BE-2643-853A-E331059B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65125"/>
            <a:ext cx="111585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F76DF-AF00-4B4C-A068-7B7185F71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7" y="1825625"/>
            <a:ext cx="111585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978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9" r:id="rId5"/>
    <p:sldLayoutId id="2147483658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" TargetMode="External"/><Relationship Id="rId2" Type="http://schemas.openxmlformats.org/officeDocument/2006/relationships/hyperlink" Target="https://pixabay.com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3A0CD-1E72-F8C1-533E-EA93463C0A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Preparation Tips: Engagement and Accessibility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00C1A73-176D-017E-EB9E-0A1CA349F7F6}"/>
              </a:ext>
            </a:extLst>
          </p:cNvPr>
          <p:cNvSpPr txBox="1">
            <a:spLocks/>
          </p:cNvSpPr>
          <p:nvPr/>
        </p:nvSpPr>
        <p:spPr>
          <a:xfrm>
            <a:off x="800100" y="2743205"/>
            <a:ext cx="5183188" cy="619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Check Accessibility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2A702A16-0594-5476-4EE8-48F3FE983D66}"/>
              </a:ext>
            </a:extLst>
          </p:cNvPr>
          <p:cNvSpPr txBox="1">
            <a:spLocks/>
          </p:cNvSpPr>
          <p:nvPr/>
        </p:nvSpPr>
        <p:spPr>
          <a:xfrm>
            <a:off x="800100" y="3416031"/>
            <a:ext cx="5183188" cy="27687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5"/>
                </a:solidFill>
              </a:rPr>
              <a:t>Add alternative text to graphic elements</a:t>
            </a:r>
          </a:p>
          <a:p>
            <a:r>
              <a:rPr lang="en-US" dirty="0">
                <a:solidFill>
                  <a:schemeClr val="accent5"/>
                </a:solidFill>
              </a:rPr>
              <a:t>Check page reading order</a:t>
            </a:r>
          </a:p>
          <a:p>
            <a:r>
              <a:rPr lang="en-US" dirty="0">
                <a:solidFill>
                  <a:schemeClr val="accent5"/>
                </a:solidFill>
              </a:rPr>
              <a:t>Run accessibility checker to fix errors.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8ACBC10-FEA2-AF8F-3E72-6A6400515A02}"/>
              </a:ext>
            </a:extLst>
          </p:cNvPr>
          <p:cNvSpPr txBox="1">
            <a:spLocks/>
          </p:cNvSpPr>
          <p:nvPr/>
        </p:nvSpPr>
        <p:spPr>
          <a:xfrm>
            <a:off x="6404011" y="2617035"/>
            <a:ext cx="5157787" cy="619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</a:rPr>
              <a:t>Fair-Use of Images (photos, illustrations, GIFS)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CA8E677-826D-D1FC-42AE-1CF49735B990}"/>
              </a:ext>
            </a:extLst>
          </p:cNvPr>
          <p:cNvSpPr txBox="1">
            <a:spLocks/>
          </p:cNvSpPr>
          <p:nvPr/>
        </p:nvSpPr>
        <p:spPr>
          <a:xfrm>
            <a:off x="6404011" y="3597415"/>
            <a:ext cx="4987890" cy="23170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5"/>
                </a:solidFill>
              </a:rPr>
              <a:t>Images to use: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Those you own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Royalty-Free (sources: </a:t>
            </a:r>
            <a:r>
              <a:rPr lang="en-US" dirty="0" err="1">
                <a:hlinkClick r:id="rId2"/>
              </a:rPr>
              <a:t>Pixabay</a:t>
            </a:r>
            <a:r>
              <a:rPr lang="en-US" dirty="0">
                <a:solidFill>
                  <a:schemeClr val="accent5"/>
                </a:solidFill>
              </a:rPr>
              <a:t> or </a:t>
            </a:r>
            <a:r>
              <a:rPr lang="en-US" dirty="0" err="1">
                <a:hlinkClick r:id="rId3"/>
              </a:rPr>
              <a:t>Pexels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chemeClr val="accent5"/>
                </a:solidFill>
              </a:rPr>
              <a:t>Add alternative text</a:t>
            </a:r>
          </a:p>
          <a:p>
            <a:r>
              <a:rPr lang="en-US" dirty="0">
                <a:solidFill>
                  <a:schemeClr val="accent5"/>
                </a:solidFill>
              </a:rPr>
              <a:t>Provide credit for all images</a:t>
            </a:r>
          </a:p>
        </p:txBody>
      </p:sp>
    </p:spTree>
    <p:extLst>
      <p:ext uri="{BB962C8B-B14F-4D97-AF65-F5344CB8AC3E}">
        <p14:creationId xmlns:p14="http://schemas.microsoft.com/office/powerpoint/2010/main" val="1470128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2D3A9-498E-FD21-36FA-0347E8FF5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6E6FF-B6BE-14D3-5287-0EB0B76CA6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E-Poster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8C65CE-F6DF-2E29-3DCA-CE4F7EE850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following slides are examples of past e-poster presentations.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12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702A79B-76D1-10D6-D5C8-46F20DC1E8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AD6F1D-EE86-C104-97C6-433156DDF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AA4E7-BA18-A0C8-F160-E4322B255D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89"/>
          <a:stretch>
            <a:fillRect/>
          </a:stretch>
        </p:blipFill>
        <p:spPr>
          <a:xfrm>
            <a:off x="-528" y="-298"/>
            <a:ext cx="12192528" cy="642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51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80385D-731F-8B74-128E-CB3C798C18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75437" cy="6641146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369379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1B8A97-22E3-E353-51EA-9061D95EC3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41"/>
          <a:stretch>
            <a:fillRect/>
          </a:stretch>
        </p:blipFill>
        <p:spPr>
          <a:xfrm>
            <a:off x="0" y="1008"/>
            <a:ext cx="12192000" cy="653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32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3784C"/>
      </a:accent1>
      <a:accent2>
        <a:srgbClr val="00BC70"/>
      </a:accent2>
      <a:accent3>
        <a:srgbClr val="A5A5A5"/>
      </a:accent3>
      <a:accent4>
        <a:srgbClr val="385CAD"/>
      </a:accent4>
      <a:accent5>
        <a:srgbClr val="00263A"/>
      </a:accent5>
      <a:accent6>
        <a:srgbClr val="70AD47"/>
      </a:accent6>
      <a:hlink>
        <a:srgbClr val="0563C1"/>
      </a:hlink>
      <a:folHlink>
        <a:srgbClr val="0500C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E_1317050-24_ConferencePPT" id="{C129FA6D-5853-CE49-B2E1-E92CBBBAFBAC}" vid="{BA656A55-549F-FF47-9357-729F84BBF3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</TotalTime>
  <Words>71</Words>
  <Application>Microsoft Office PowerPoint</Application>
  <PresentationFormat>Widescreen</PresentationFormat>
  <Paragraphs>13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Presentation Preparation Tips: Engagement and Accessibility</vt:lpstr>
      <vt:lpstr>E-Poster Examples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Camille Werth</dc:creator>
  <cp:lastModifiedBy>Sarah Chen</cp:lastModifiedBy>
  <cp:revision>7</cp:revision>
  <dcterms:created xsi:type="dcterms:W3CDTF">2025-03-10T18:45:32Z</dcterms:created>
  <dcterms:modified xsi:type="dcterms:W3CDTF">2025-06-30T16:12:02Z</dcterms:modified>
</cp:coreProperties>
</file>